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photoAlbum layout="2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A99A1-CAE3-F1DE-CA91-FB1E7FB1D0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6C77DA-0B01-E719-2B1F-9A0EFAC4F2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C1C51-C318-0C60-C162-0912B12EE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DC9F-E44A-41C1-9D39-B12F5A3F54B8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A3CDA-1E68-C930-8689-EE9D8677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06024-5B03-D99A-DC6A-D2EE51535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9D14-69E0-475F-9CA4-8FA25C635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18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14DD4-8708-6AB7-CD2A-C47816688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79EDF7-4B4C-3723-5AC4-E1841028D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7245B-8D37-9218-C54F-689145B5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DC9F-E44A-41C1-9D39-B12F5A3F54B8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1C181-2E6F-6B2A-36A6-E186B0A6B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DD6CF-E351-0A84-9456-F70F90FCF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9D14-69E0-475F-9CA4-8FA25C635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3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4E1E6E-8233-41A0-71FE-18E73A54C7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44EA8F-5719-4691-FACC-3F02E2D4CF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93CAB-FC95-A99B-C0E7-D44E05E13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DC9F-E44A-41C1-9D39-B12F5A3F54B8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A27E3-9A3A-6B2B-B835-1B1ED6643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6EA9F-D21F-CD76-8CAD-BE13C7BB9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9D14-69E0-475F-9CA4-8FA25C635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17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692F6-8F75-77F2-64C5-0B3EA2963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5243B-A77D-70F2-F3AB-2F1A64726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D68F1-F7CB-2D32-AC13-69D52F34E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DC9F-E44A-41C1-9D39-B12F5A3F54B8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B2366-7113-05CE-B780-4A2BE3911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3F0B1-830C-541A-13F3-198684408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9D14-69E0-475F-9CA4-8FA25C635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91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2BC56-88FB-322E-E0FC-03964FFEF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BE807-59AC-E112-52C9-E3B544869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91D92-B59D-3AF2-C595-94740FA32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DC9F-E44A-41C1-9D39-B12F5A3F54B8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D7CC3-1E2F-ECBC-1F24-BF15C24C1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529A7-DFE0-C8D3-B0FB-0277EA03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9D14-69E0-475F-9CA4-8FA25C635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73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EF08A-4C65-AEEB-DF12-AFC3E044F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31BFB-2F6A-DA34-DC8A-A01E3C1A66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C4817-BFEA-2F9D-98FB-7FB3D675F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41866E-50AA-FCBE-C10D-4CCDE9734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DC9F-E44A-41C1-9D39-B12F5A3F54B8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F76CD-4775-B3B1-2F51-FF566D54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B4A07-9058-7288-EDAA-8C972022F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9D14-69E0-475F-9CA4-8FA25C635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96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9CB06-90FD-B531-8188-D0AE77781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6CC3C-B1F5-02B4-5805-48C5C4623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26A307-B992-F290-ECA8-C390CFBB2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B107EE-71C8-B533-7B57-9C95856089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12F68C-A9BC-D662-73DD-79570E3F11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37A38A-7F55-5A37-AA4B-F3CBEA27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DC9F-E44A-41C1-9D39-B12F5A3F54B8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775377-58BE-23EB-E4B4-B676BE03B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8D9715-8FCB-9C74-DDAA-FE7210B2F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9D14-69E0-475F-9CA4-8FA25C635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24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8DC6B-7550-30A2-8A44-DD7C55FA1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A488EE-6F65-2A4B-2EFE-D8011F961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DC9F-E44A-41C1-9D39-B12F5A3F54B8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6BE305-E310-6B71-9905-BEF1C4C99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BEE47-DA8E-0507-E3B6-D3DA80326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9D14-69E0-475F-9CA4-8FA25C635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60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B3B939-AD52-89D3-6843-04AA06205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DC9F-E44A-41C1-9D39-B12F5A3F54B8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871844-A89F-3C78-28E5-17FE41A06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F5693F-7219-1DF1-15AA-278F154EF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9D14-69E0-475F-9CA4-8FA25C635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3F03E-4BBB-95DB-4B1F-2A8A82AC6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49D6D-B4D2-D4A5-720F-F677607F8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763BDB-CDDD-7810-A9E7-99A15D065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758C6-37FD-1A64-0A13-24637E37F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DC9F-E44A-41C1-9D39-B12F5A3F54B8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D0A3D2-3DAE-B0D8-A6EC-8E0EDC942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0BE589-92AC-6B0F-04BB-5FD04D497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9D14-69E0-475F-9CA4-8FA25C635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44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3CAA4-E23A-F232-6D21-37C8AEFBF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0CEA85-14C8-9894-5517-544EA89EB0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EF9B8F-62F0-D4DC-F8CC-D414DF3C4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4AD8CC-13DC-8FCC-992E-4E639256C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DC9F-E44A-41C1-9D39-B12F5A3F54B8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AB30E-EB9F-385F-D5D8-B422BC798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689A2-7478-DEC7-6F35-835FB10EB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9D14-69E0-475F-9CA4-8FA25C635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0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2925B2-AA3B-37D6-C66F-8A4776CF1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39614-B53F-A277-A0AD-03FC8EC2E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A3651-B363-79C3-A099-2560976D5F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58DC9F-E44A-41C1-9D39-B12F5A3F54B8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850C2-2F11-509C-444D-E14EBB6311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2D9ED-D640-97A2-7D6E-750479BA8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CC9D14-69E0-475F-9CA4-8FA25C635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706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2CE2589C-2F42-D548-980C-4236A0987002}"/>
              </a:ext>
            </a:extLst>
          </p:cNvPr>
          <p:cNvSpPr/>
          <p:nvPr/>
        </p:nvSpPr>
        <p:spPr>
          <a:xfrm>
            <a:off x="8416414" y="61774"/>
            <a:ext cx="2743200" cy="1492529"/>
          </a:xfrm>
          <a:prstGeom prst="cloudCallou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83E84B-6707-47C4-7B9D-98F442E27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i="1" dirty="0">
                <a:latin typeface="Arial" panose="020B0604020202020204" pitchFamily="34" charset="0"/>
              </a:rPr>
              <a:t>Around the Table </a:t>
            </a:r>
            <a:br>
              <a:rPr lang="en-US" altLang="en-US" i="1" dirty="0">
                <a:latin typeface="Arial" panose="020B0604020202020204" pitchFamily="34" charset="0"/>
              </a:rPr>
            </a:br>
            <a:r>
              <a:rPr lang="en-US" altLang="en-US" sz="3100" i="1" dirty="0">
                <a:latin typeface="Arial" panose="020B0604020202020204" pitchFamily="34" charset="0"/>
              </a:rPr>
              <a:t>AA Themes in Image &amp; Metaphor</a:t>
            </a:r>
            <a:r>
              <a:rPr lang="en-US" altLang="en-US" sz="31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D15114-01DB-5171-A917-8D31C6B25A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 Jason Bresnehan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8BA4776-7370-2234-673F-48AAB53C9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Around the Table: AA Themes in Image &amp; Metaphor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3A61E0-9A4C-7365-E2F6-EAEF2AFB78EC}"/>
              </a:ext>
            </a:extLst>
          </p:cNvPr>
          <p:cNvSpPr txBox="1"/>
          <p:nvPr/>
        </p:nvSpPr>
        <p:spPr>
          <a:xfrm>
            <a:off x="3303639" y="4429919"/>
            <a:ext cx="61156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b="1" dirty="0" err="1"/>
              <a:t>Emix</a:t>
            </a:r>
            <a:r>
              <a:rPr lang="en-AU" b="1" dirty="0"/>
              <a:t>. Plagiarize. Provoke. Grab ’</a:t>
            </a:r>
            <a:r>
              <a:rPr lang="en-AU" b="1" dirty="0" err="1"/>
              <a:t>em</a:t>
            </a:r>
            <a:r>
              <a:rPr lang="en-AU" b="1" dirty="0"/>
              <a:t>. Paste ’</a:t>
            </a:r>
            <a:r>
              <a:rPr lang="en-AU" b="1" dirty="0" err="1"/>
              <a:t>em</a:t>
            </a:r>
            <a:r>
              <a:rPr lang="en-AU" b="1" dirty="0"/>
              <a:t>. Reframe. Reclaim. Remix. Reuse. Reignite.</a:t>
            </a:r>
            <a:br>
              <a:rPr lang="en-AU" b="1" dirty="0"/>
            </a:br>
            <a:br>
              <a:rPr lang="en-AU" b="1" dirty="0"/>
            </a:br>
            <a:r>
              <a:rPr lang="en-AU" b="1" dirty="0"/>
              <a:t>Swipe the visual. Hack the context. Own the narrative.</a:t>
            </a:r>
            <a:br>
              <a:rPr lang="en-AU" b="1" dirty="0"/>
            </a:br>
            <a:r>
              <a:rPr lang="en-AU" b="1" dirty="0"/>
              <a:t>Drop it in. Dress it up. Make it yours. Make it loud.</a:t>
            </a:r>
            <a:br>
              <a:rPr lang="en-AU" b="1" dirty="0"/>
            </a:br>
            <a:br>
              <a:rPr lang="en-AU" b="1" dirty="0"/>
            </a:br>
            <a:r>
              <a:rPr lang="en-AU" b="1" dirty="0"/>
              <a:t>From slide decks to street sermons—these images don’t whisper. They declare</a:t>
            </a:r>
          </a:p>
        </p:txBody>
      </p:sp>
      <p:pic>
        <p:nvPicPr>
          <p:cNvPr id="9" name="Picture 8" descr="A black and white logo with a celtic cross&#10;&#10;AI-generated content may be incorrect.">
            <a:extLst>
              <a:ext uri="{FF2B5EF4-FFF2-40B4-BE49-F238E27FC236}">
                <a16:creationId xmlns:a16="http://schemas.microsoft.com/office/drawing/2014/main" id="{A9D29E3F-9FDA-C3F0-C933-3E3346E15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679" y="343528"/>
            <a:ext cx="1484671" cy="66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87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ound the AA table 20">
            <a:extLst>
              <a:ext uri="{FF2B5EF4-FFF2-40B4-BE49-F238E27FC236}">
                <a16:creationId xmlns:a16="http://schemas.microsoft.com/office/drawing/2014/main" id="{56DEB326-ECD2-8370-CE42-5EA9F33AE5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9600"/>
            <a:ext cx="5638800" cy="5638800"/>
          </a:xfrm>
          <a:prstGeom prst="rect">
            <a:avLst/>
          </a:prstGeom>
        </p:spPr>
      </p:pic>
      <p:pic>
        <p:nvPicPr>
          <p:cNvPr id="5" name="Picture 4" descr="around the AA table 21">
            <a:extLst>
              <a:ext uri="{FF2B5EF4-FFF2-40B4-BE49-F238E27FC236}">
                <a16:creationId xmlns:a16="http://schemas.microsoft.com/office/drawing/2014/main" id="{C5C1071B-45CB-8DF2-BCDF-55FF462A64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609600"/>
            <a:ext cx="5638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27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ound the AA table 23">
            <a:extLst>
              <a:ext uri="{FF2B5EF4-FFF2-40B4-BE49-F238E27FC236}">
                <a16:creationId xmlns:a16="http://schemas.microsoft.com/office/drawing/2014/main" id="{48AF58EF-81F6-8325-36A3-797B2BC5B7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9600"/>
            <a:ext cx="5638800" cy="5638800"/>
          </a:xfrm>
          <a:prstGeom prst="rect">
            <a:avLst/>
          </a:prstGeom>
        </p:spPr>
      </p:pic>
      <p:pic>
        <p:nvPicPr>
          <p:cNvPr id="5" name="Picture 4" descr="around the AA table 25">
            <a:extLst>
              <a:ext uri="{FF2B5EF4-FFF2-40B4-BE49-F238E27FC236}">
                <a16:creationId xmlns:a16="http://schemas.microsoft.com/office/drawing/2014/main" id="{3A46DAD0-8469-E96F-88DE-EF54A58146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609600"/>
            <a:ext cx="5638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68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ound the AA table 27">
            <a:extLst>
              <a:ext uri="{FF2B5EF4-FFF2-40B4-BE49-F238E27FC236}">
                <a16:creationId xmlns:a16="http://schemas.microsoft.com/office/drawing/2014/main" id="{4E44AA05-7375-D54F-8AA1-493FC1AADF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9600"/>
            <a:ext cx="5638800" cy="5638800"/>
          </a:xfrm>
          <a:prstGeom prst="rect">
            <a:avLst/>
          </a:prstGeom>
        </p:spPr>
      </p:pic>
      <p:pic>
        <p:nvPicPr>
          <p:cNvPr id="5" name="Picture 4" descr="around the AA table 28">
            <a:extLst>
              <a:ext uri="{FF2B5EF4-FFF2-40B4-BE49-F238E27FC236}">
                <a16:creationId xmlns:a16="http://schemas.microsoft.com/office/drawing/2014/main" id="{51A72D99-594D-2DF2-7777-792626D84E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609600"/>
            <a:ext cx="5638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16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ound the AA table 29">
            <a:extLst>
              <a:ext uri="{FF2B5EF4-FFF2-40B4-BE49-F238E27FC236}">
                <a16:creationId xmlns:a16="http://schemas.microsoft.com/office/drawing/2014/main" id="{B328A4BC-413E-0389-8C9E-61A8E0AC2A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9600"/>
            <a:ext cx="5638800" cy="5638800"/>
          </a:xfrm>
          <a:prstGeom prst="rect">
            <a:avLst/>
          </a:prstGeom>
        </p:spPr>
      </p:pic>
      <p:pic>
        <p:nvPicPr>
          <p:cNvPr id="5" name="Picture 4" descr="around the AA table 111">
            <a:extLst>
              <a:ext uri="{FF2B5EF4-FFF2-40B4-BE49-F238E27FC236}">
                <a16:creationId xmlns:a16="http://schemas.microsoft.com/office/drawing/2014/main" id="{AF579C51-E929-8066-C924-FC989DA140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609600"/>
            <a:ext cx="5638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28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ound the AA table 152">
            <a:extLst>
              <a:ext uri="{FF2B5EF4-FFF2-40B4-BE49-F238E27FC236}">
                <a16:creationId xmlns:a16="http://schemas.microsoft.com/office/drawing/2014/main" id="{DBC468E6-B4C4-1CC7-4B9C-217A6F2F93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9600"/>
            <a:ext cx="5638800" cy="5638800"/>
          </a:xfrm>
          <a:prstGeom prst="rect">
            <a:avLst/>
          </a:prstGeom>
        </p:spPr>
      </p:pic>
      <p:pic>
        <p:nvPicPr>
          <p:cNvPr id="5" name="Picture 4" descr="around the AA table a1">
            <a:extLst>
              <a:ext uri="{FF2B5EF4-FFF2-40B4-BE49-F238E27FC236}">
                <a16:creationId xmlns:a16="http://schemas.microsoft.com/office/drawing/2014/main" id="{1A220A55-CE92-9426-1BED-42B9FE1CBD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609600"/>
            <a:ext cx="5638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06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ound the AA table 1">
            <a:extLst>
              <a:ext uri="{FF2B5EF4-FFF2-40B4-BE49-F238E27FC236}">
                <a16:creationId xmlns:a16="http://schemas.microsoft.com/office/drawing/2014/main" id="{9A611638-3CA3-75E1-2BAF-8EF9F32CD1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9600"/>
            <a:ext cx="5638800" cy="5638800"/>
          </a:xfrm>
          <a:prstGeom prst="rect">
            <a:avLst/>
          </a:prstGeom>
        </p:spPr>
      </p:pic>
      <p:pic>
        <p:nvPicPr>
          <p:cNvPr id="5" name="Picture 4" descr="around the AA table 1b">
            <a:extLst>
              <a:ext uri="{FF2B5EF4-FFF2-40B4-BE49-F238E27FC236}">
                <a16:creationId xmlns:a16="http://schemas.microsoft.com/office/drawing/2014/main" id="{6949D4AF-7739-AFE8-25CB-01BFEA1A6A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609600"/>
            <a:ext cx="5638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07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ound the AA table 2">
            <a:extLst>
              <a:ext uri="{FF2B5EF4-FFF2-40B4-BE49-F238E27FC236}">
                <a16:creationId xmlns:a16="http://schemas.microsoft.com/office/drawing/2014/main" id="{D37B5149-D73A-3B28-D1E3-8F22CD9F86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9600"/>
            <a:ext cx="5638800" cy="5638800"/>
          </a:xfrm>
          <a:prstGeom prst="rect">
            <a:avLst/>
          </a:prstGeom>
        </p:spPr>
      </p:pic>
      <p:pic>
        <p:nvPicPr>
          <p:cNvPr id="5" name="Picture 4" descr="around the AA table 2b">
            <a:extLst>
              <a:ext uri="{FF2B5EF4-FFF2-40B4-BE49-F238E27FC236}">
                <a16:creationId xmlns:a16="http://schemas.microsoft.com/office/drawing/2014/main" id="{99D1507C-2EB0-33A8-908B-E62521458C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609600"/>
            <a:ext cx="5638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45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ound the AA table 3">
            <a:extLst>
              <a:ext uri="{FF2B5EF4-FFF2-40B4-BE49-F238E27FC236}">
                <a16:creationId xmlns:a16="http://schemas.microsoft.com/office/drawing/2014/main" id="{DA170739-B4BA-2E8A-503E-ADA521F172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9600"/>
            <a:ext cx="5638800" cy="5638800"/>
          </a:xfrm>
          <a:prstGeom prst="rect">
            <a:avLst/>
          </a:prstGeom>
        </p:spPr>
      </p:pic>
      <p:pic>
        <p:nvPicPr>
          <p:cNvPr id="5" name="Picture 4" descr="around the AA table 4">
            <a:extLst>
              <a:ext uri="{FF2B5EF4-FFF2-40B4-BE49-F238E27FC236}">
                <a16:creationId xmlns:a16="http://schemas.microsoft.com/office/drawing/2014/main" id="{D8823167-C700-6046-2B1F-4318886C2C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609600"/>
            <a:ext cx="5638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42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ound the AA table 5">
            <a:extLst>
              <a:ext uri="{FF2B5EF4-FFF2-40B4-BE49-F238E27FC236}">
                <a16:creationId xmlns:a16="http://schemas.microsoft.com/office/drawing/2014/main" id="{166BED9D-292B-0764-A7E0-A68C7069CB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9600"/>
            <a:ext cx="5638800" cy="5638800"/>
          </a:xfrm>
          <a:prstGeom prst="rect">
            <a:avLst/>
          </a:prstGeom>
        </p:spPr>
      </p:pic>
      <p:pic>
        <p:nvPicPr>
          <p:cNvPr id="5" name="Picture 4" descr="around the AA table 6">
            <a:extLst>
              <a:ext uri="{FF2B5EF4-FFF2-40B4-BE49-F238E27FC236}">
                <a16:creationId xmlns:a16="http://schemas.microsoft.com/office/drawing/2014/main" id="{0C33325C-A69A-AB40-14D2-C23A881548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609600"/>
            <a:ext cx="5638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32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ound the AA table 7">
            <a:extLst>
              <a:ext uri="{FF2B5EF4-FFF2-40B4-BE49-F238E27FC236}">
                <a16:creationId xmlns:a16="http://schemas.microsoft.com/office/drawing/2014/main" id="{E5E14259-090E-5A97-2A3D-660E9FBA17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9600"/>
            <a:ext cx="5638800" cy="5638800"/>
          </a:xfrm>
          <a:prstGeom prst="rect">
            <a:avLst/>
          </a:prstGeom>
        </p:spPr>
      </p:pic>
      <p:pic>
        <p:nvPicPr>
          <p:cNvPr id="5" name="Picture 4" descr="around the AA table 8">
            <a:extLst>
              <a:ext uri="{FF2B5EF4-FFF2-40B4-BE49-F238E27FC236}">
                <a16:creationId xmlns:a16="http://schemas.microsoft.com/office/drawing/2014/main" id="{DBA1D541-976A-4E59-6344-A0AAF21DAC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609600"/>
            <a:ext cx="5638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76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ound the AA table 9">
            <a:extLst>
              <a:ext uri="{FF2B5EF4-FFF2-40B4-BE49-F238E27FC236}">
                <a16:creationId xmlns:a16="http://schemas.microsoft.com/office/drawing/2014/main" id="{707958B4-68B7-DF0F-FAC5-9F6A2CDC92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9600"/>
            <a:ext cx="5638800" cy="5638800"/>
          </a:xfrm>
          <a:prstGeom prst="rect">
            <a:avLst/>
          </a:prstGeom>
        </p:spPr>
      </p:pic>
      <p:pic>
        <p:nvPicPr>
          <p:cNvPr id="5" name="Picture 4" descr="around the AA table 10">
            <a:extLst>
              <a:ext uri="{FF2B5EF4-FFF2-40B4-BE49-F238E27FC236}">
                <a16:creationId xmlns:a16="http://schemas.microsoft.com/office/drawing/2014/main" id="{D3C86F90-94F1-C10F-38F6-6A92E138FD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609600"/>
            <a:ext cx="5638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293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ound the AA table 12">
            <a:extLst>
              <a:ext uri="{FF2B5EF4-FFF2-40B4-BE49-F238E27FC236}">
                <a16:creationId xmlns:a16="http://schemas.microsoft.com/office/drawing/2014/main" id="{B17CA2C2-92A4-D6A5-6181-BC5E5FB237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9600"/>
            <a:ext cx="5638800" cy="5638800"/>
          </a:xfrm>
          <a:prstGeom prst="rect">
            <a:avLst/>
          </a:prstGeom>
        </p:spPr>
      </p:pic>
      <p:pic>
        <p:nvPicPr>
          <p:cNvPr id="5" name="Picture 4" descr="around the AA table 14">
            <a:extLst>
              <a:ext uri="{FF2B5EF4-FFF2-40B4-BE49-F238E27FC236}">
                <a16:creationId xmlns:a16="http://schemas.microsoft.com/office/drawing/2014/main" id="{19FF16B8-DF9F-6628-FD57-25C25AD11D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609600"/>
            <a:ext cx="5638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66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ound the AA table 15">
            <a:extLst>
              <a:ext uri="{FF2B5EF4-FFF2-40B4-BE49-F238E27FC236}">
                <a16:creationId xmlns:a16="http://schemas.microsoft.com/office/drawing/2014/main" id="{03CBB6C1-355B-FB8B-CB5D-9F52C6F7CE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9600"/>
            <a:ext cx="5638800" cy="5638800"/>
          </a:xfrm>
          <a:prstGeom prst="rect">
            <a:avLst/>
          </a:prstGeom>
        </p:spPr>
      </p:pic>
      <p:pic>
        <p:nvPicPr>
          <p:cNvPr id="5" name="Picture 4" descr="around the AA table 16">
            <a:extLst>
              <a:ext uri="{FF2B5EF4-FFF2-40B4-BE49-F238E27FC236}">
                <a16:creationId xmlns:a16="http://schemas.microsoft.com/office/drawing/2014/main" id="{87F02718-D8B1-EF30-9C06-3A4BF12A20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609600"/>
            <a:ext cx="5638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56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92</Words>
  <Application>Microsoft Office PowerPoint</Application>
  <PresentationFormat>Widescreen</PresentationFormat>
  <Paragraphs>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Around the Table  AA Themes in Image &amp; Metaphor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Jason Bresnehan</dc:creator>
  <cp:lastModifiedBy>Jason Bresnehan</cp:lastModifiedBy>
  <cp:revision>2</cp:revision>
  <dcterms:created xsi:type="dcterms:W3CDTF">2025-09-01T02:34:57Z</dcterms:created>
  <dcterms:modified xsi:type="dcterms:W3CDTF">2025-09-01T02:43:36Z</dcterms:modified>
</cp:coreProperties>
</file>